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8"/>
  </p:notesMasterIdLst>
  <p:sldIdLst>
    <p:sldId id="258" r:id="rId2"/>
    <p:sldId id="303" r:id="rId3"/>
    <p:sldId id="280" r:id="rId4"/>
    <p:sldId id="293" r:id="rId5"/>
    <p:sldId id="301" r:id="rId6"/>
    <p:sldId id="302" r:id="rId7"/>
    <p:sldId id="260" r:id="rId8"/>
    <p:sldId id="270" r:id="rId9"/>
    <p:sldId id="271" r:id="rId10"/>
    <p:sldId id="272" r:id="rId11"/>
    <p:sldId id="273" r:id="rId12"/>
    <p:sldId id="294" r:id="rId13"/>
    <p:sldId id="263" r:id="rId14"/>
    <p:sldId id="290" r:id="rId15"/>
    <p:sldId id="261" r:id="rId16"/>
    <p:sldId id="282" r:id="rId17"/>
    <p:sldId id="283" r:id="rId18"/>
    <p:sldId id="284" r:id="rId19"/>
    <p:sldId id="264" r:id="rId20"/>
    <p:sldId id="285" r:id="rId21"/>
    <p:sldId id="286" r:id="rId22"/>
    <p:sldId id="265" r:id="rId23"/>
    <p:sldId id="287" r:id="rId24"/>
    <p:sldId id="276" r:id="rId25"/>
    <p:sldId id="288" r:id="rId26"/>
    <p:sldId id="266" r:id="rId27"/>
    <p:sldId id="289" r:id="rId28"/>
    <p:sldId id="296" r:id="rId29"/>
    <p:sldId id="297" r:id="rId30"/>
    <p:sldId id="298" r:id="rId31"/>
    <p:sldId id="299" r:id="rId32"/>
    <p:sldId id="267" r:id="rId33"/>
    <p:sldId id="291" r:id="rId34"/>
    <p:sldId id="268" r:id="rId35"/>
    <p:sldId id="292" r:id="rId36"/>
    <p:sldId id="26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1806" autoAdjust="0"/>
  </p:normalViewPr>
  <p:slideViewPr>
    <p:cSldViewPr snapToGrid="0">
      <p:cViewPr varScale="1">
        <p:scale>
          <a:sx n="104" d="100"/>
          <a:sy n="104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ebhelp.esri.com/arcgisdesktop/9.2/index.cfm?TopicName=An_overview_of_commonly_used_tool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6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jukanovt/30DayMapChallen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FAC73F9-915D-EF45-B8B4-453DC95FE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337" y="5981700"/>
            <a:ext cx="2857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3B72A8-8F86-CE4B-BD6F-DD3FDEDDB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Our role: GIS scientists asked to assess the risk of hazard exposure in the event of a major G.P. eruption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 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b="1" dirty="0"/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E4F77AA-7BC4-3640-BDF1-BE8788648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Volcanoes and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volcano is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</a:t>
            </a:r>
            <a:r>
              <a:rPr lang="en-US" dirty="0"/>
              <a:t>1822: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203B79-5A8E-144D-947E-658357F52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4B4B69-00FA-B74F-AEDD-8989E9BBC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C34A799-58CC-7D48-9898-9B66A08CA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05E0DB-9C59-E64B-AAC9-8164645CD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and Ellipsoid choice isn’t that practically important 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1EA7D1-AA49-994D-AC34-8FF3C2948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0886514-D772-8D48-A42C-8AB31CACD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96E9306-3444-CA43-8A6B-19607A667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CF0382-C292-CC4B-825E-3D76C9001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0CDA-7D98-C648-BECC-92613FF8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F6FF6-D5C7-734D-9E8D-21343CAA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feedback form Claire has sent around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47B9-ACB5-7C4B-AC3C-A09DD1C28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E7E56-9AEB-984D-813D-4A1842B88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B84F51F-AB65-6848-910A-4E44C5C63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7049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3D7126-562F-FB41-A3A9-AF5108E7C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90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555DE2F-41AD-4A45-9A5E-C6CFF95F2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B82B027-FF06-C347-9516-F5515E9DB97F}"/>
              </a:ext>
            </a:extLst>
          </p:cNvPr>
          <p:cNvSpPr txBox="1">
            <a:spLocks/>
          </p:cNvSpPr>
          <p:nvPr/>
        </p:nvSpPr>
        <p:spPr>
          <a:xfrm rot="16200000">
            <a:off x="10797542" y="1135658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58645-6F24-9C43-8FC3-443F02031404}" type="datetime1">
              <a:rPr lang="en-US" smtClean="0"/>
              <a:pPr/>
              <a:t>11/10/21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ACF949D-544C-CF42-85C8-D8551541313F}"/>
              </a:ext>
            </a:extLst>
          </p:cNvPr>
          <p:cNvSpPr txBox="1">
            <a:spLocks/>
          </p:cNvSpPr>
          <p:nvPr/>
        </p:nvSpPr>
        <p:spPr>
          <a:xfrm>
            <a:off x="11292841" y="6264275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 lnSpcReduction="10000"/>
          </a:bodyPr>
          <a:lstStyle>
            <a:defPPr>
              <a:defRPr lang="en-US"/>
            </a:defPPr>
            <a:lvl1pPr marL="0" algn="ctr" defTabSz="457200" rtl="0" eaLnBrk="1" latinLnBrk="0" hangingPunct="1">
              <a:defRPr sz="3600" kern="12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FEAFF2-3383-D246-8470-628CC17C1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189" y="1828800"/>
            <a:ext cx="5560542" cy="3558746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291CC3-D0A2-9D4C-8D23-4D49D60A4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7405EB-57E6-F14B-BA41-C97AE72E0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C28A4EF-1023-8C45-B7B6-5C15A509C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18572F-B1E8-F64C-B339-FE821C847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BC1-0ED8-5647-AD20-6332568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AF18-63A4-9746-A94A-90C52A64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Statistics/Areal Statistics: Statistical + Analytical methods that add geographic space as a mathematical variable.</a:t>
            </a:r>
          </a:p>
          <a:p>
            <a:pPr lvl="1"/>
            <a:r>
              <a:rPr lang="en-US" dirty="0"/>
              <a:t>Here, we are using simple statistical measures like the mean to describe a spatial feature: the extent to which a modeled volcanic hazard will affect Quito. </a:t>
            </a:r>
          </a:p>
          <a:p>
            <a:pPr lvl="1"/>
            <a:r>
              <a:rPr lang="en-US" dirty="0"/>
              <a:t>But starting Friday, we will see how spatial statistics defines a unique and powerful branch of mathematics all its own. </a:t>
            </a:r>
          </a:p>
          <a:p>
            <a:r>
              <a:rPr lang="en-US" dirty="0"/>
              <a:t>Geoprocessing: Main spatial analysis workflows for topological problems. See next few slides for examples (</a:t>
            </a:r>
            <a:r>
              <a:rPr lang="en-US" dirty="0">
                <a:hlinkClick r:id="rId2"/>
              </a:rPr>
              <a:t>http://webhelp.esri.com/arcgisdesktop/9.2/index.cfm?TopicName=An_overview_of_commonly_used_tools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BDF-2669-6744-A124-B5EC145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7DBA7-26F5-3140-A39F-003E6D89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2FC53E-0587-D044-9359-2C5A7F65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952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6253B4D-C189-F840-9465-6048A1FB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0" y="2538916"/>
            <a:ext cx="3490341" cy="18794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FB51DB7-7974-654F-A2B7-708D895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2936538"/>
            <a:ext cx="3950556" cy="16010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Buffer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12652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Append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958EE8F-30A0-3344-A282-9ED32166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" y="5017642"/>
            <a:ext cx="4241651" cy="16010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483131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B5E89-7E01-4F4A-B85D-8A91F9B8F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97" y="5088859"/>
            <a:ext cx="5128720" cy="140338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Dissolve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D0161D6-4100-6D42-A7B1-0AE444691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10729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 &amp; Misc.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C5C600-8145-CA46-83D0-126014E4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Union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58371"/>
            <a:ext cx="172579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Intersect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756715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Erase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958EA5-E908-034E-82EA-B75291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8" y="2992882"/>
            <a:ext cx="3099088" cy="1680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057B2-81A4-2E4C-97A1-E7FBCCB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1" y="2802849"/>
            <a:ext cx="3856032" cy="1680282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777237E-A609-8849-A492-D59B8412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320647"/>
            <a:ext cx="3874008" cy="125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48E5A-2D2E-A648-BDCC-7856B888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07" y="5076297"/>
            <a:ext cx="3612736" cy="171849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8B64E36-9A2C-0644-95E8-C01983A0C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101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916199" y="2469139"/>
            <a:ext cx="183234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1887414" y="2535593"/>
            <a:ext cx="367213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Symmetrical Difference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7F8665-7808-F941-AC36-55A5B6B6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1" y="3204452"/>
            <a:ext cx="4343400" cy="17182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2AA0CD-1D6F-7749-9BF4-96272E6F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0" y="3157212"/>
            <a:ext cx="3687949" cy="176550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8A9A38-C7AA-A340-86B1-9CF6D34B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24118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8B5937-88A2-F841-AE10-7409172FC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Making topography data look nice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Stylizing vector data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Fill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Stroke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Transparency</a:t>
            </a:r>
          </a:p>
          <a:p>
            <a:r>
              <a:rPr lang="en-US"/>
              <a:t>Label </a:t>
            </a:r>
            <a:r>
              <a:rPr lang="en-US" dirty="0"/>
              <a:t>Making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Easy Custom Labels + Memory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1880D-D1A9-164B-BBD1-10BBB32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30" y="1828800"/>
            <a:ext cx="4340459" cy="435133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257D15-D6BA-414D-8A4A-41E673E81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6891A7-FE36-364F-A838-2264D957C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Layout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67E77-5E50-D74E-8EFC-CBA74FC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9" y="2438399"/>
            <a:ext cx="5633747" cy="29718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1500" dirty="0"/>
              <a:t>Elements we want: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Main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Regional Inset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North Arrow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Scale bar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Labels for important features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Text box summarizing findings</a:t>
            </a:r>
          </a:p>
          <a:p>
            <a:r>
              <a:rPr lang="en-US" sz="1500" dirty="0"/>
              <a:t>Things to keep in mind: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Map Scale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Locking of display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 items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9AF635-0203-7F47-9DEB-A873AC90E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FC71E6C-9F18-8644-8838-479DE721C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12F3310-D95E-F545-A29B-740D2D132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9869-CAD4-3840-912C-CF26557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#30DayMapChallenge</a:t>
            </a:r>
            <a:endParaRPr lang="en-US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0D1837-DA47-794E-8D1B-56C89155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353" y="1897380"/>
            <a:ext cx="3701671" cy="30632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BB3A1-1F7F-3646-9887-9A03B5B6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60A2C-74EA-5440-B871-B3F0FDD5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0461EAC-4897-C749-BA38-FE3A43CB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280" y="3237088"/>
            <a:ext cx="4100698" cy="3447063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6CD31D-6948-3846-BB8B-5962ACBB1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054" y="365760"/>
            <a:ext cx="3980458" cy="3447063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3BBDC84-869D-AF46-83AF-B65092A22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33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8B11-65CF-5B48-872F-F527B022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0E4E9-BCFF-E04B-ADFC-D2BC8CC09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693" y="5706943"/>
            <a:ext cx="8594725" cy="6257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69215-216D-FD42-BF57-468173F7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34557-A013-5945-8AC4-6C5A3E9B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102532-3189-4A4A-BBAE-B456CDB3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5" y="365760"/>
            <a:ext cx="10366243" cy="490445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2AFFF51-419F-A34C-A225-FFC47184C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59946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71600"/>
            <a:ext cx="8595360" cy="5486400"/>
          </a:xfrm>
        </p:spPr>
        <p:txBody>
          <a:bodyPr>
            <a:normAutofit/>
          </a:bodyPr>
          <a:lstStyle/>
          <a:p>
            <a:r>
              <a:rPr lang="en-US" dirty="0"/>
              <a:t>Wed. Nov. 3</a:t>
            </a:r>
            <a:r>
              <a:rPr lang="en-US" baseline="30000" dirty="0"/>
              <a:t>rd</a:t>
            </a:r>
            <a:r>
              <a:rPr lang="en-US" dirty="0"/>
              <a:t>: Session 1 – Principles for using GIS in the Geosciences</a:t>
            </a:r>
          </a:p>
          <a:p>
            <a:pPr lvl="1"/>
            <a:r>
              <a:rPr lang="en-US" dirty="0"/>
              <a:t>Course Objectives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Tour of the Interface</a:t>
            </a:r>
          </a:p>
          <a:p>
            <a:r>
              <a:rPr lang="en-US" b="1" dirty="0"/>
              <a:t>Wed. Nov. 10</a:t>
            </a:r>
            <a:r>
              <a:rPr lang="en-US" b="1" baseline="30000" dirty="0"/>
              <a:t>th</a:t>
            </a:r>
            <a:r>
              <a:rPr lang="en-US" b="1" dirty="0"/>
              <a:t>: Session 2 – Beginner GIS Exercises</a:t>
            </a:r>
          </a:p>
          <a:p>
            <a:pPr lvl="1"/>
            <a:r>
              <a:rPr lang="en-US" dirty="0"/>
              <a:t>Guagua Pichincha Hazard Assessment (Exercise #1)</a:t>
            </a:r>
          </a:p>
          <a:p>
            <a:pPr lvl="1"/>
            <a:r>
              <a:rPr lang="en-US" dirty="0"/>
              <a:t>Projections + Data Types</a:t>
            </a:r>
          </a:p>
          <a:p>
            <a:pPr lvl="1"/>
            <a:r>
              <a:rPr lang="en-US" dirty="0"/>
              <a:t>Managing Layers, Manipulating Data, Designing Your Map</a:t>
            </a:r>
          </a:p>
          <a:p>
            <a:r>
              <a:rPr lang="en-US" dirty="0"/>
              <a:t>Wed. Nov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Exercises</a:t>
            </a:r>
          </a:p>
          <a:p>
            <a:pPr lvl="1"/>
            <a:r>
              <a:rPr lang="en-US" dirty="0"/>
              <a:t>Getting more out of GIS</a:t>
            </a:r>
          </a:p>
          <a:p>
            <a:pPr lvl="1"/>
            <a:r>
              <a:rPr lang="en-US" dirty="0"/>
              <a:t>Geoprocessing, Spatial Analysis, Data Management, Advanced formatting, </a:t>
            </a:r>
            <a:r>
              <a:rPr lang="en-US" dirty="0" err="1"/>
              <a:t>Geostatistics</a:t>
            </a:r>
            <a:endParaRPr lang="en-US" dirty="0"/>
          </a:p>
          <a:p>
            <a:r>
              <a:rPr lang="en-US" dirty="0"/>
              <a:t>Wed. Nov. 24th: Advanced GIS Exercises </a:t>
            </a:r>
          </a:p>
          <a:p>
            <a:pPr lvl="1"/>
            <a:r>
              <a:rPr lang="en-US" dirty="0"/>
              <a:t>Peak into Advanced GIS</a:t>
            </a:r>
          </a:p>
          <a:p>
            <a:pPr lvl="1"/>
            <a:r>
              <a:rPr lang="en-US" dirty="0"/>
              <a:t>Custom Actions , Model Builder, Python, Google Earth Engine, Databases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BC45D0-1173-1343-83AD-3C9EFCE0E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6640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Symbology***</a:t>
            </a:r>
          </a:p>
          <a:p>
            <a:r>
              <a:rPr lang="en-US" dirty="0"/>
              <a:t>Layout Design***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06763-2425-B345-B0DA-4AF23DE8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99321-CDCD-664F-885C-2D76DF4CE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2488</Words>
  <Application>Microsoft Macintosh PowerPoint</Application>
  <PresentationFormat>Widescreen</PresentationFormat>
  <Paragraphs>293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Feedback Form</vt:lpstr>
      <vt:lpstr>Resources for further learning &amp; Misc.</vt:lpstr>
      <vt:lpstr>Textbooks</vt:lpstr>
      <vt:lpstr>#30DayMapChallenge</vt:lpstr>
      <vt:lpstr>PowerPoint Presentation</vt:lpstr>
      <vt:lpstr> Course Outline  </vt:lpstr>
      <vt:lpstr>Outline of today’s Session</vt:lpstr>
      <vt:lpstr>Making a Plan</vt:lpstr>
      <vt:lpstr>Planning a QGIS Project</vt:lpstr>
      <vt:lpstr>Our Exercise Today</vt:lpstr>
      <vt:lpstr>Volcanoes and History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Defining Key Terms</vt:lpstr>
      <vt:lpstr>Geoprocessing Tools</vt:lpstr>
      <vt:lpstr>Geoprocessing Tools</vt:lpstr>
      <vt:lpstr>Geoprocessing Tools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19</cp:revision>
  <dcterms:created xsi:type="dcterms:W3CDTF">2020-11-10T00:05:05Z</dcterms:created>
  <dcterms:modified xsi:type="dcterms:W3CDTF">2021-11-10T11:57:57Z</dcterms:modified>
</cp:coreProperties>
</file>